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0" r:id="rId5"/>
    <p:sldId id="267" r:id="rId6"/>
    <p:sldId id="266" r:id="rId7"/>
    <p:sldId id="258" r:id="rId8"/>
    <p:sldId id="265" r:id="rId9"/>
    <p:sldId id="262" r:id="rId10"/>
    <p:sldId id="263" r:id="rId11"/>
    <p:sldId id="264" r:id="rId12"/>
    <p:sldId id="259" r:id="rId13"/>
    <p:sldId id="271" r:id="rId14"/>
    <p:sldId id="257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FA20-3563-47D8-B417-35B561BF5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4A6CBA-4E94-4E49-87AD-A4186239C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BEF7-1DEF-4F4F-8589-6766EE2D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0EF24-4EE6-4472-92A4-57AE8782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C0C23-C52A-4317-8589-664CC5A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7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EC6F1-9997-4AC4-9B97-CE1BA4F6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A4E02B-DD07-4192-AF99-A3CE661BA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1205B-2F18-4678-9D94-8BDEA19C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F4C408-4AC2-4081-89FD-988E06A8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6A49C9-884E-4FA0-A33A-916A72FA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E91EB7-B5FE-4E39-90F4-CD2DC8D3E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F758E5-FD4E-47D1-B748-50589F07B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D1801-50B8-48A9-83C0-B412B31B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EBEF7-0342-4020-9291-7822C385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57F5F-1260-4194-91AA-552C55D7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7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D9494-38EB-445B-ABD4-9097BA26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CB772-97AD-404C-A9EA-091DBF53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26434-9031-4FAE-925E-9BC95030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59A51-8334-47AB-9ACD-DAB8A2C9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CAEF8-EF6A-459B-B9E6-F6C32F0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5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28893-9FEA-4AE1-BD89-24B6FF3E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B0A90-8136-4FA7-87F2-8E90EB8C0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E8CBD-9EAC-48C0-84A8-F34AEA3C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690A3-DCBF-4337-BC28-9FF8AEB6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1104B-810E-4680-AF13-94935F39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3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E4473-4BFF-4F68-B08B-FBC593F4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F4E02-8033-45EC-8C66-CF2E15050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4C496A-96CB-4B5F-BDA1-95E789A24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CD3660-5953-420B-8250-7F9E1A24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42CA92-9F95-4153-896C-4C5FC0A7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D2FCBB-74CE-47FC-A5AC-B09D1AFA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570C1-1E6D-4F97-BE3A-E6A5CE2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8310DB-A289-45E3-9701-9842AE285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13778-B44C-4997-A2D2-1FA263D13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18BE5B-4F9D-4873-A3A4-BD5DA6AB3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1574B2-07E6-4BE2-ADC9-713281637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540026-2ED4-4268-8A4A-CBDF2D15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95F466-F6D6-4EF7-AFE9-AEBAD300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A8F51B-6673-499C-B73C-39A8656B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692BD-3AF1-442E-BE29-13E52FED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1C23FB-5ABC-41AB-9F46-C495DD40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B18E9F-13E5-4876-87FB-AB370193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AF5147-2E3F-4D27-9E53-D8366C9A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BAC5F6-B0FB-4E58-AD7A-CE3F7A11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84BE0B-1BBC-44C4-B494-58070405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C4A031-3A74-4CF8-909B-EE7180D1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3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46DFD-33A1-4C91-ACD0-C76BC92A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EDCA5-36AE-4888-9337-CF479E0E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2F59C6-C381-4DFB-888A-D982ACAC5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E79F25-D427-48A7-B8A4-F0946F01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8617CA-2CD2-4DB5-A176-266119BD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DC3F4-D38F-47A8-9C7E-6D0AAFD2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6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E502-1D0F-4E8B-B9C3-5689763B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ECA4B-598D-4D56-A1AD-86E573111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143294-97C0-4169-B94E-CE45B774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4D2DB5-FC63-4553-99D9-D14DFC39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4501F-E285-4AC8-A6DC-6D191A80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7EF520-80BA-465C-8E9F-F26FE142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5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72EAA-D5B1-417F-B2C8-148535D1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220DA-8EFA-4DE7-8AF8-223B8BE4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32BDC-65CC-4AA4-80DB-B7447CE35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EF8E-E931-4F7D-9C0B-AFEE47D84C4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80904-CBAE-4BC8-B6BC-10C18AE5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E9BFC-38AF-42E1-AAC0-F62906A89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EBB5-AA52-4F48-B50F-B1949422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3%D0%BE%D0%BB%D0%BE%D1%81%D1%96%D0%BD%D0%BD%D1%8F" TargetMode="External"/><Relationship Id="rId3" Type="http://schemas.openxmlformats.org/officeDocument/2006/relationships/hyperlink" Target="https://uk.wikipedia.org/wiki/%D0%A4%D0%BE%D0%BB%D1%8C%D0%BA%D0%BB%D0%BE%D1%80%D0%B8%D1%81%D1%82" TargetMode="External"/><Relationship Id="rId7" Type="http://schemas.openxmlformats.org/officeDocument/2006/relationships/hyperlink" Target="https://uk.wikipedia.org/wiki/%D0%9F%D1%80%D0%B8%D0%BA%D0%B0%D0%B7%D0%BA%D0%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9F%D1%80%D0%B8%D1%81%D0%BB%D1%96%D0%B2'%D1%8F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uk.wikipedia.org/wiki/%D0%9A%D1%80%D0%B0%D1%94%D0%B7%D0%BD%D0%B0%D0%B2%D0%B5%D1%86%D1%8C" TargetMode="External"/><Relationship Id="rId10" Type="http://schemas.openxmlformats.org/officeDocument/2006/relationships/hyperlink" Target="https://uk.wikipedia.org/wiki/%D0%91%D1%83%D0%B2%D0%B0%D0%BB%D1%8C%D1%89%D0%B8%D0%BD%D0%B0" TargetMode="External"/><Relationship Id="rId4" Type="http://schemas.openxmlformats.org/officeDocument/2006/relationships/hyperlink" Target="https://uk.wikipedia.org/wiki/%D0%9F%D0%B5%D0%B4%D0%B0%D0%B3%D0%BE%D0%B3" TargetMode="External"/><Relationship Id="rId9" Type="http://schemas.openxmlformats.org/officeDocument/2006/relationships/hyperlink" Target="https://uk.wikipedia.org/wiki/%D0%9A%D0%B0%D0%B7%D0%BA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itKIb_cEyqfG1vqpQtsGpGPRZMu6W9ir" TargetMode="External"/><Relationship Id="rId3" Type="http://schemas.openxmlformats.org/officeDocument/2006/relationships/hyperlink" Target="https://zakon.rada.gov.ua/laws/show/2834-20#Text" TargetMode="External"/><Relationship Id="rId7" Type="http://schemas.openxmlformats.org/officeDocument/2006/relationships/hyperlink" Target="https://www.youtube.com/playlist?list=PLitKIb_cEyqce9j3epwLk8n7ievz2UEr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1A74Bk7M1k" TargetMode="External"/><Relationship Id="rId5" Type="http://schemas.openxmlformats.org/officeDocument/2006/relationships/hyperlink" Target="https://uinp.gov.ua/informaciyni-materialy/vchytelyam/videolekciyi/osvitniy-proyekt-dialogy-pro-viynu" TargetMode="External"/><Relationship Id="rId10" Type="http://schemas.openxmlformats.org/officeDocument/2006/relationships/hyperlink" Target="https://imzo.gov.ua/osvita/pozashkilna-osvita-ta-vihovna-robota/bank-dosvidu-vihovnoyi-roboti/" TargetMode="External"/><Relationship Id="rId4" Type="http://schemas.openxmlformats.org/officeDocument/2006/relationships/hyperlink" Target="https://uinp.gov.ua/informaciyni-materialy/vchytelyam/metodychni-rekomendaciyi/informaciyni-materialy-do-dnya-pamyati-zahysnykiv-ukrayiny-yaki-zagynuly-v-borotbi-za-nezalezhnist-suverenitet-i-terytorialnu-cilisnist-ukrayiny" TargetMode="External"/><Relationship Id="rId9" Type="http://schemas.openxmlformats.org/officeDocument/2006/relationships/hyperlink" Target="https://uinp.gov.ua/aktualni-temy/povnomasshtabne-vtorgnennya-rosiyi-v-ukrayinu-istorychnyy-konteks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111-20#Tex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zi31pjwMLqRSjoXpe5vFCkPdl8Sqsf2JbSYeOITyfgk/edit" TargetMode="External"/><Relationship Id="rId5" Type="http://schemas.openxmlformats.org/officeDocument/2006/relationships/hyperlink" Target="https://mon.gov.ua/ua/npa/pro-zdijsnennya-preventivnih-zahodiv-sered-ditej-ta-molodi-v-umovah-voyennogo-stanu-v-ukrayini" TargetMode="External"/><Relationship Id="rId4" Type="http://schemas.openxmlformats.org/officeDocument/2006/relationships/hyperlink" Target="https://mon.gov.ua/ua/osvita/zagalna-serednya-osvita/protidiya-bulingu/korisni-posilannya-shodo-temi-antibuling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8856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svita.ua/legislation/other/88032/" TargetMode="External"/><Relationship Id="rId5" Type="http://schemas.openxmlformats.org/officeDocument/2006/relationships/hyperlink" Target="https://osvita.ua/legislation/Ser_osv/70993/" TargetMode="External"/><Relationship Id="rId4" Type="http://schemas.openxmlformats.org/officeDocument/2006/relationships/hyperlink" Target="https://osvita.ua/legislation/Ser_osv/6210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5%D0%B4%D0%B0%D0%B3%D0%BE%D0%B3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uk.wikipedia.org/wiki/%D0%9A%D1%80%D0%B0%D1%94%D0%B7%D0%BD%D0%B0%D0%B2%D0%B5%D1%86%D1%8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95%D1%82%D0%BD%D0%BE%D0%B3%D1%80%D0%B0%D1%84" TargetMode="External"/><Relationship Id="rId5" Type="http://schemas.openxmlformats.org/officeDocument/2006/relationships/hyperlink" Target="https://uk.wikipedia.org/wiki/%D0%A4%D0%BE%D0%BB%D1%8C%D0%BA%D0%BB%D0%BE%D1%80%D0%B8%D1%81%D1%82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uk.wikipedia.org/wiki/%D0%97%D1%8F%D1%82%D0%BA%D1%96%D0%B2%D1%86%D1%96_(%D1%81%D0%B5%D0%BB%D0%BE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02D22-07AA-4212-9DB1-417D22F8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1E3E4B-0D49-4BAF-8DA7-62CD3D34C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31471" r="10414" b="58259"/>
          <a:stretch/>
        </p:blipFill>
        <p:spPr>
          <a:xfrm>
            <a:off x="2206171" y="1436913"/>
            <a:ext cx="8759176" cy="1149187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F44841F-6B79-4C28-829C-A68E2280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771" y="365126"/>
            <a:ext cx="7014029" cy="1037190"/>
          </a:xfrm>
        </p:spPr>
        <p:txBody>
          <a:bodyPr>
            <a:normAutofit/>
          </a:bodyPr>
          <a:lstStyle/>
          <a:p>
            <a:r>
              <a:rPr lang="uk-UA" sz="3200" i="1" dirty="0">
                <a:latin typeface="Constantia" panose="02030602050306030303" pitchFamily="18" charset="0"/>
              </a:rPr>
              <a:t>КУ ЦПРПП ВМР</a:t>
            </a:r>
            <a:endParaRPr lang="ru-RU" sz="3200" i="1" dirty="0">
              <a:latin typeface="Constantia" panose="02030602050306030303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30021D9-6173-42E0-A9CA-FA8A9BB8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830" y="1277257"/>
            <a:ext cx="9495970" cy="4899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>
                <a:latin typeface="Arial Black" panose="020B0A04020102020204" pitchFamily="34" charset="0"/>
              </a:rPr>
              <a:t>УКРАНСЬКИЙ ПАНТЕОН ДЛЯ УТВЕРДЖЕННЯ НАЦІОНАЛЬНОЇ ІДЕНТИЧНОСТІ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135800-E1C3-4654-BAF2-AA600C9EB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96636" r="45821" b="288"/>
          <a:stretch/>
        </p:blipFill>
        <p:spPr>
          <a:xfrm>
            <a:off x="838200" y="5542612"/>
            <a:ext cx="6317033" cy="7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0F641F-E142-482A-8E59-114DCB007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05" y="283"/>
            <a:ext cx="12134335" cy="6857433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F70779CC-7E58-4D01-97DC-7A4EE217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368" y="365125"/>
            <a:ext cx="9401432" cy="1325563"/>
          </a:xfrm>
        </p:spPr>
        <p:txBody>
          <a:bodyPr/>
          <a:lstStyle/>
          <a:p>
            <a:r>
              <a:rPr lang="uk-UA" dirty="0"/>
              <a:t>                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Славетні подоляни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E14625AC-6F6D-44F8-83F4-94DC0C03B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197" y="1603825"/>
            <a:ext cx="6275173" cy="4351338"/>
          </a:xfrm>
        </p:spPr>
        <p:txBody>
          <a:bodyPr>
            <a:normAutofit/>
          </a:bodyPr>
          <a:lstStyle/>
          <a:p>
            <a:r>
              <a:rPr lang="ru-RU" dirty="0" err="1"/>
              <a:t>Марія</a:t>
            </a:r>
            <a:r>
              <a:rPr lang="ru-RU" dirty="0"/>
              <a:t> Руденко (1915-2003) - родом </a:t>
            </a:r>
            <a:r>
              <a:rPr lang="ru-RU" dirty="0" err="1"/>
              <a:t>із</a:t>
            </a:r>
            <a:r>
              <a:rPr lang="ru-RU" dirty="0"/>
              <a:t>  </a:t>
            </a:r>
            <a:r>
              <a:rPr lang="ru-RU" dirty="0" err="1"/>
              <a:t>Слободи</a:t>
            </a:r>
            <a:r>
              <a:rPr lang="ru-RU" dirty="0"/>
              <a:t> –</a:t>
            </a:r>
            <a:r>
              <a:rPr lang="ru-RU" dirty="0" err="1"/>
              <a:t>Яришівської</a:t>
            </a:r>
            <a:r>
              <a:rPr lang="ru-RU" dirty="0"/>
              <a:t> </a:t>
            </a:r>
            <a:r>
              <a:rPr lang="ru-RU" dirty="0" err="1"/>
              <a:t>Могилів-Подільського</a:t>
            </a:r>
            <a:r>
              <a:rPr lang="ru-RU" dirty="0"/>
              <a:t> району 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зібрала</a:t>
            </a:r>
            <a:r>
              <a:rPr lang="ru-RU" dirty="0"/>
              <a:t> 1000 </a:t>
            </a:r>
            <a:r>
              <a:rPr lang="ru-RU" dirty="0" err="1"/>
              <a:t>народних</a:t>
            </a:r>
            <a:r>
              <a:rPr lang="ru-RU" dirty="0"/>
              <a:t> пісень,1000 </a:t>
            </a:r>
            <a:r>
              <a:rPr lang="ru-RU" dirty="0" err="1"/>
              <a:t>приказок</a:t>
            </a:r>
            <a:r>
              <a:rPr lang="ru-RU" dirty="0"/>
              <a:t> і </a:t>
            </a:r>
            <a:r>
              <a:rPr lang="ru-RU" dirty="0" err="1"/>
              <a:t>прислів’їв</a:t>
            </a:r>
            <a:r>
              <a:rPr lang="ru-RU" dirty="0"/>
              <a:t>, 200 </a:t>
            </a:r>
            <a:r>
              <a:rPr lang="ru-RU" dirty="0" err="1"/>
              <a:t>казок</a:t>
            </a:r>
            <a:r>
              <a:rPr lang="ru-RU" dirty="0"/>
              <a:t> і легенд, 54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вишивки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відзначили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за океаном. На </a:t>
            </a:r>
            <a:r>
              <a:rPr lang="ru-RU" dirty="0" err="1"/>
              <a:t>її</a:t>
            </a:r>
            <a:r>
              <a:rPr lang="ru-RU" dirty="0"/>
              <a:t> честь Міжнародний центр </a:t>
            </a:r>
            <a:r>
              <a:rPr lang="ru-RU" dirty="0" err="1"/>
              <a:t>малих</a:t>
            </a:r>
            <a:r>
              <a:rPr lang="ru-RU" dirty="0"/>
              <a:t> планет  (США) назвав </a:t>
            </a:r>
            <a:r>
              <a:rPr lang="ru-RU" dirty="0" err="1"/>
              <a:t>відкриту</a:t>
            </a:r>
            <a:r>
              <a:rPr lang="ru-RU" dirty="0"/>
              <a:t>  </a:t>
            </a:r>
            <a:r>
              <a:rPr lang="ru-RU" dirty="0" err="1"/>
              <a:t>зірку</a:t>
            </a:r>
            <a:r>
              <a:rPr lang="ru-RU" dirty="0"/>
              <a:t> «</a:t>
            </a:r>
            <a:r>
              <a:rPr lang="ru-RU" dirty="0" err="1"/>
              <a:t>Горлиця</a:t>
            </a:r>
            <a:r>
              <a:rPr lang="ru-RU" dirty="0"/>
              <a:t>». </a:t>
            </a:r>
          </a:p>
        </p:txBody>
      </p:sp>
      <p:pic>
        <p:nvPicPr>
          <p:cNvPr id="29" name="Объект 28" descr="ÐÐ°ÑÑÑ Ð ÑÐ´ÐµÐ½ÐºÐ¾">
            <a:extLst>
              <a:ext uri="{FF2B5EF4-FFF2-40B4-BE49-F238E27FC236}">
                <a16:creationId xmlns:a16="http://schemas.microsoft.com/office/drawing/2014/main" id="{C6A4C206-B2D5-410F-81FC-EFD66CFF549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6" y="1603825"/>
            <a:ext cx="3410464" cy="4228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18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CE6965-7FE5-42DC-8792-5385A1D12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0"/>
            <a:ext cx="12047838" cy="6857433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C72820E-49C7-4053-9AD9-123CF2CC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Славетні подоляни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57A9B08-D3C8-4E44-AB89-1AB2E6DB9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946" y="1825625"/>
            <a:ext cx="5051854" cy="435133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Настя Присяжнюк (1894-1987)</a:t>
            </a:r>
            <a:r>
              <a:rPr lang="uk-UA" dirty="0"/>
              <a:t>-українська</a:t>
            </a:r>
            <a:r>
              <a:rPr lang="ru-RU" dirty="0"/>
              <a:t> </a:t>
            </a:r>
            <a:r>
              <a:rPr lang="uk-UA" dirty="0">
                <a:hlinkClick r:id="rId3" tooltip="Фольклорист"/>
              </a:rPr>
              <a:t>фольклористка</a:t>
            </a:r>
            <a:r>
              <a:rPr lang="uk-UA" dirty="0"/>
              <a:t>,</a:t>
            </a:r>
            <a:r>
              <a:rPr lang="ru-RU" dirty="0"/>
              <a:t> </a:t>
            </a:r>
            <a:r>
              <a:rPr lang="uk-UA" dirty="0">
                <a:hlinkClick r:id="rId4" tooltip="Педагог"/>
              </a:rPr>
              <a:t>педагог</a:t>
            </a:r>
            <a:r>
              <a:rPr lang="uk-UA" dirty="0"/>
              <a:t>,</a:t>
            </a:r>
            <a:r>
              <a:rPr lang="ru-RU" dirty="0"/>
              <a:t> </a:t>
            </a:r>
            <a:r>
              <a:rPr lang="uk-UA" dirty="0">
                <a:hlinkClick r:id="rId5" tooltip="Краєзнавець"/>
              </a:rPr>
              <a:t>краєзнавець</a:t>
            </a:r>
            <a:r>
              <a:rPr lang="uk-UA" dirty="0"/>
              <a:t>. Народилася в смт. Погребище Вінницької області. Зібрала  і записала понад 6000 народних пісень, 6100</a:t>
            </a:r>
            <a:r>
              <a:rPr lang="ru-RU" dirty="0"/>
              <a:t> </a:t>
            </a:r>
            <a:r>
              <a:rPr lang="uk-UA" dirty="0">
                <a:hlinkClick r:id="rId6" tooltip="Прислів'я"/>
              </a:rPr>
              <a:t>прислів'їв</a:t>
            </a:r>
            <a:r>
              <a:rPr lang="ru-RU" dirty="0"/>
              <a:t> </a:t>
            </a:r>
            <a:r>
              <a:rPr lang="uk-UA" dirty="0"/>
              <a:t>і</a:t>
            </a:r>
            <a:r>
              <a:rPr lang="ru-RU" dirty="0"/>
              <a:t> </a:t>
            </a:r>
            <a:r>
              <a:rPr lang="uk-UA" dirty="0">
                <a:hlinkClick r:id="rId7" tooltip="Приказка"/>
              </a:rPr>
              <a:t>приказок</a:t>
            </a:r>
            <a:r>
              <a:rPr lang="uk-UA" dirty="0"/>
              <a:t>, 125 плачів і</a:t>
            </a:r>
            <a:r>
              <a:rPr lang="ru-RU" dirty="0"/>
              <a:t> </a:t>
            </a:r>
            <a:r>
              <a:rPr lang="uk-UA" dirty="0" err="1">
                <a:hlinkClick r:id="rId8" tooltip="Голосіння"/>
              </a:rPr>
              <a:t>голосінь</a:t>
            </a:r>
            <a:r>
              <a:rPr lang="uk-UA" dirty="0"/>
              <a:t>, 4600</a:t>
            </a:r>
            <a:r>
              <a:rPr lang="ru-RU" dirty="0"/>
              <a:t> </a:t>
            </a:r>
            <a:r>
              <a:rPr lang="uk-UA" dirty="0">
                <a:hlinkClick r:id="rId9" tooltip="Казка"/>
              </a:rPr>
              <a:t>казок</a:t>
            </a:r>
            <a:r>
              <a:rPr lang="uk-UA" dirty="0"/>
              <a:t>, </a:t>
            </a:r>
            <a:r>
              <a:rPr lang="uk-UA" dirty="0" err="1"/>
              <a:t>переповідок</a:t>
            </a:r>
            <a:r>
              <a:rPr lang="uk-UA" dirty="0"/>
              <a:t>,</a:t>
            </a:r>
            <a:r>
              <a:rPr lang="ru-RU" dirty="0"/>
              <a:t> </a:t>
            </a:r>
            <a:r>
              <a:rPr lang="uk-UA" dirty="0" err="1">
                <a:hlinkClick r:id="rId10" tooltip="Бувальщина"/>
              </a:rPr>
              <a:t>бувальщин</a:t>
            </a:r>
            <a:r>
              <a:rPr lang="uk-UA" dirty="0"/>
              <a:t>.  Видала  збірники:</a:t>
            </a:r>
            <a:r>
              <a:rPr lang="uk-UA" baseline="30000" dirty="0"/>
              <a:t> </a:t>
            </a:r>
            <a:r>
              <a:rPr lang="uk-UA" dirty="0"/>
              <a:t>«Колядки та щедрівки», «Жартівливі  </a:t>
            </a:r>
            <a:r>
              <a:rPr lang="uk-UA" dirty="0" err="1"/>
              <a:t>пісні»,«Танцювальні</a:t>
            </a:r>
            <a:r>
              <a:rPr lang="uk-UA" dirty="0"/>
              <a:t> пісні».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" name="Объект 9" descr="ÐÐ¾ÑÐ¾Ð¶ÐµÐµ Ð¸Ð·Ð¾Ð±ÑÐ°Ð¶ÐµÐ½Ð¸Ðµ">
            <a:extLst>
              <a:ext uri="{FF2B5EF4-FFF2-40B4-BE49-F238E27FC236}">
                <a16:creationId xmlns:a16="http://schemas.microsoft.com/office/drawing/2014/main" id="{DA065561-3C68-4744-9B63-6EA0CDED741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24" y="2055812"/>
            <a:ext cx="3781168" cy="412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72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7FAD94-57A9-4059-ABF9-2EC8CCBEF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4"/>
            <a:ext cx="12191999" cy="67128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B88FB-F904-4037-AE28-BCEF439A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6" y="827902"/>
            <a:ext cx="9292281" cy="850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Автор візуального образу УПА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71777FD-9FE9-4135-94C9-B852F4069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6" y="1825625"/>
            <a:ext cx="3719384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3BAF16D-1515-4844-BE54-DE6258832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189" y="1825625"/>
            <a:ext cx="5978611" cy="4351338"/>
          </a:xfrm>
        </p:spPr>
        <p:txBody>
          <a:bodyPr>
            <a:normAutofit lnSpcReduction="10000"/>
          </a:bodyPr>
          <a:lstStyle/>
          <a:p>
            <a:r>
              <a:rPr lang="uk-UA" sz="3600" b="1" dirty="0"/>
              <a:t>Ніл Антонович </a:t>
            </a:r>
            <a:r>
              <a:rPr lang="uk-UA" sz="3600" b="1" dirty="0" err="1"/>
              <a:t>Хасевич</a:t>
            </a:r>
            <a:endParaRPr lang="uk-UA" sz="3600" b="1" dirty="0"/>
          </a:p>
          <a:p>
            <a:pPr marL="0" indent="0">
              <a:buNone/>
            </a:pPr>
            <a:r>
              <a:rPr lang="uk-UA" dirty="0"/>
              <a:t>         </a:t>
            </a:r>
            <a:r>
              <a:rPr lang="uk-UA" b="1" dirty="0"/>
              <a:t>(1905-1952)</a:t>
            </a:r>
          </a:p>
          <a:p>
            <a:pPr marL="0" indent="0">
              <a:buNone/>
            </a:pPr>
            <a:r>
              <a:rPr lang="ru-RU" i="1" dirty="0"/>
              <a:t>"...Я не </a:t>
            </a:r>
            <a:r>
              <a:rPr lang="ru-RU" i="1" dirty="0" err="1"/>
              <a:t>можу</a:t>
            </a:r>
            <a:r>
              <a:rPr lang="ru-RU" i="1" dirty="0"/>
              <a:t> </a:t>
            </a:r>
            <a:r>
              <a:rPr lang="ru-RU" i="1" dirty="0" err="1"/>
              <a:t>битися</a:t>
            </a:r>
            <a:r>
              <a:rPr lang="ru-RU" i="1" dirty="0"/>
              <a:t> </a:t>
            </a:r>
            <a:r>
              <a:rPr lang="ru-RU" i="1" dirty="0" err="1"/>
              <a:t>зброєю</a:t>
            </a:r>
            <a:r>
              <a:rPr lang="ru-RU" i="1" dirty="0"/>
              <a:t>. Але я </a:t>
            </a:r>
            <a:r>
              <a:rPr lang="ru-RU" i="1" dirty="0" err="1"/>
              <a:t>б'юся</a:t>
            </a:r>
            <a:r>
              <a:rPr lang="ru-RU" i="1" dirty="0"/>
              <a:t> </a:t>
            </a:r>
            <a:r>
              <a:rPr lang="ru-RU" i="1" dirty="0" err="1"/>
              <a:t>різцем</a:t>
            </a:r>
            <a:r>
              <a:rPr lang="ru-RU" i="1" dirty="0"/>
              <a:t> і долотом. Я </a:t>
            </a:r>
            <a:r>
              <a:rPr lang="ru-RU" i="1" dirty="0" err="1"/>
              <a:t>каліка</a:t>
            </a:r>
            <a:r>
              <a:rPr lang="ru-RU" i="1" dirty="0"/>
              <a:t>, </a:t>
            </a:r>
            <a:r>
              <a:rPr lang="ru-RU" i="1" dirty="0" err="1"/>
              <a:t>б'юся</a:t>
            </a:r>
            <a:r>
              <a:rPr lang="ru-RU" i="1" dirty="0"/>
              <a:t> в той час, коли </a:t>
            </a:r>
            <a:r>
              <a:rPr lang="ru-RU" i="1" dirty="0" err="1"/>
              <a:t>багато</a:t>
            </a:r>
            <a:r>
              <a:rPr lang="ru-RU" i="1" dirty="0"/>
              <a:t> </a:t>
            </a:r>
            <a:r>
              <a:rPr lang="ru-RU" i="1" dirty="0" err="1"/>
              <a:t>сильних</a:t>
            </a:r>
            <a:r>
              <a:rPr lang="ru-RU" i="1" dirty="0"/>
              <a:t> і </a:t>
            </a:r>
            <a:r>
              <a:rPr lang="ru-RU" i="1" dirty="0" err="1"/>
              <a:t>здорових</a:t>
            </a:r>
            <a:r>
              <a:rPr lang="ru-RU" i="1" dirty="0"/>
              <a:t> людей в </a:t>
            </a:r>
            <a:r>
              <a:rPr lang="ru-RU" i="1" dirty="0" err="1"/>
              <a:t>світі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не </a:t>
            </a:r>
            <a:r>
              <a:rPr lang="ru-RU" i="1" dirty="0" err="1"/>
              <a:t>вірять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така</a:t>
            </a:r>
            <a:r>
              <a:rPr lang="ru-RU" i="1" dirty="0"/>
              <a:t> </a:t>
            </a:r>
            <a:r>
              <a:rPr lang="ru-RU" i="1" dirty="0" err="1"/>
              <a:t>боротьба</a:t>
            </a:r>
            <a:r>
              <a:rPr lang="ru-RU" i="1" dirty="0"/>
              <a:t> </a:t>
            </a:r>
            <a:r>
              <a:rPr lang="ru-RU" i="1" dirty="0" err="1"/>
              <a:t>взагалі</a:t>
            </a:r>
            <a:r>
              <a:rPr lang="ru-RU" i="1" dirty="0"/>
              <a:t> </a:t>
            </a:r>
            <a:r>
              <a:rPr lang="ru-RU" i="1" dirty="0" err="1"/>
              <a:t>можлива</a:t>
            </a:r>
            <a:r>
              <a:rPr lang="ru-RU" i="1" dirty="0"/>
              <a:t>... Я хочу, </a:t>
            </a:r>
            <a:r>
              <a:rPr lang="ru-RU" i="1" dirty="0" err="1"/>
              <a:t>аби</a:t>
            </a:r>
            <a:r>
              <a:rPr lang="ru-RU" i="1" dirty="0"/>
              <a:t> </a:t>
            </a:r>
            <a:r>
              <a:rPr lang="ru-RU" i="1" dirty="0" err="1"/>
              <a:t>світ</a:t>
            </a:r>
            <a:r>
              <a:rPr lang="ru-RU" i="1" dirty="0"/>
              <a:t> знав,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визвольна</a:t>
            </a:r>
            <a:r>
              <a:rPr lang="ru-RU" i="1" dirty="0"/>
              <a:t> </a:t>
            </a:r>
            <a:r>
              <a:rPr lang="ru-RU" i="1" dirty="0" err="1"/>
              <a:t>боротьба</a:t>
            </a:r>
            <a:r>
              <a:rPr lang="ru-RU" i="1" dirty="0"/>
              <a:t> </a:t>
            </a:r>
            <a:r>
              <a:rPr lang="ru-RU" i="1" dirty="0" err="1"/>
              <a:t>триває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українці</a:t>
            </a:r>
            <a:r>
              <a:rPr lang="ru-RU" i="1" dirty="0"/>
              <a:t> </a:t>
            </a:r>
            <a:r>
              <a:rPr lang="ru-RU" i="1" dirty="0" err="1"/>
              <a:t>б'ються</a:t>
            </a:r>
            <a:r>
              <a:rPr lang="ru-RU" i="1" dirty="0"/>
              <a:t> 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936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AE7C79-D175-4910-A5D9-F566153D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98" y="283"/>
            <a:ext cx="12278497" cy="685743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FAD3F10-B59E-46B5-A0E1-B11377B8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854" y="308919"/>
            <a:ext cx="8859796" cy="83595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Етнологія для ідентичності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178E8AA-E6B7-41FF-B16F-E3BFBFA30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7014" y="1453508"/>
            <a:ext cx="5008605" cy="509557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Українська історія Криму</a:t>
            </a:r>
          </a:p>
          <a:p>
            <a:r>
              <a:rPr lang="uk-UA" dirty="0"/>
              <a:t>Українська  національна еліта у творенні Української держави</a:t>
            </a:r>
          </a:p>
          <a:p>
            <a:r>
              <a:rPr lang="uk-UA" dirty="0" err="1"/>
              <a:t>Мовний</a:t>
            </a:r>
            <a:r>
              <a:rPr lang="uk-UA" dirty="0"/>
              <a:t> етикет українського народу. </a:t>
            </a:r>
            <a:endParaRPr lang="ru-RU" dirty="0"/>
          </a:p>
          <a:p>
            <a:r>
              <a:rPr lang="uk-UA" dirty="0"/>
              <a:t>Давні звичаї як основа </a:t>
            </a:r>
            <a:r>
              <a:rPr lang="uk-UA" dirty="0" err="1"/>
              <a:t>ладування</a:t>
            </a:r>
            <a:r>
              <a:rPr lang="uk-UA" dirty="0"/>
              <a:t>. Життєві правила для взаємопорозуміння, поваги.</a:t>
            </a:r>
          </a:p>
          <a:p>
            <a:r>
              <a:rPr lang="uk-UA" dirty="0"/>
              <a:t>Народні знання: астрономія, </a:t>
            </a:r>
            <a:r>
              <a:rPr lang="uk-UA" dirty="0" err="1"/>
              <a:t>метерологія</a:t>
            </a:r>
            <a:r>
              <a:rPr lang="uk-UA" dirty="0"/>
              <a:t>, медицина.</a:t>
            </a:r>
            <a:endParaRPr lang="ru-RU" dirty="0"/>
          </a:p>
          <a:p>
            <a:r>
              <a:rPr lang="uk-UA" dirty="0"/>
              <a:t>Народна математика і метрологія.	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E289796-3B97-4A4E-B332-86228876A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2778" y="1453508"/>
            <a:ext cx="4782063" cy="509557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Військово-технічні винаходи козаків</a:t>
            </a:r>
          </a:p>
          <a:p>
            <a:r>
              <a:rPr lang="uk-UA" dirty="0"/>
              <a:t>Оберегові елементи в українському одязі: колись і тепер</a:t>
            </a:r>
          </a:p>
          <a:p>
            <a:r>
              <a:rPr lang="uk-UA" dirty="0"/>
              <a:t> Дівочі та хлоп’ячі зачіски, головні </a:t>
            </a:r>
            <a:r>
              <a:rPr lang="uk-UA" dirty="0" err="1"/>
              <a:t>убори.Дівочий</a:t>
            </a:r>
            <a:r>
              <a:rPr lang="uk-UA" dirty="0"/>
              <a:t> вінок.</a:t>
            </a:r>
          </a:p>
          <a:p>
            <a:r>
              <a:rPr lang="uk-UA" dirty="0"/>
              <a:t>Народ скаже, як </a:t>
            </a:r>
            <a:r>
              <a:rPr lang="uk-UA" dirty="0" err="1"/>
              <a:t>зв’яже</a:t>
            </a:r>
            <a:r>
              <a:rPr lang="uk-UA" dirty="0"/>
              <a:t>. Усна народна творчість за здоровий спосіб життя</a:t>
            </a:r>
          </a:p>
          <a:p>
            <a:r>
              <a:rPr lang="uk-UA" dirty="0"/>
              <a:t> Настанови щодо моделі творення Української держави в думах та народних піснях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22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4A078-979F-4CA7-BFCC-AFB72A45A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6"/>
            <a:ext cx="12308114" cy="679994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54A957C-DE45-49E8-A359-42BEB3A2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829" y="481808"/>
            <a:ext cx="9876971" cy="61794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Корисні посилання</a:t>
            </a:r>
            <a:endParaRPr lang="ru-RU" sz="3600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9C45C88-AE54-4DCC-BA08-F88D6AAD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184"/>
            <a:ext cx="10515600" cy="52007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URL: </a:t>
            </a:r>
            <a:r>
              <a:rPr lang="ru-RU" u="sng" dirty="0">
                <a:hlinkClick r:id="rId3"/>
              </a:rPr>
              <a:t>https://zakon.rada.gov.ua/laws/show/2834-20#Text</a:t>
            </a:r>
            <a:endParaRPr lang="ru-RU" u="sng" dirty="0"/>
          </a:p>
          <a:p>
            <a:r>
              <a:rPr lang="ru-RU" u="sng" dirty="0" err="1">
                <a:hlinkClick r:id="rId4"/>
              </a:rPr>
              <a:t>Інформаційні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матеріали</a:t>
            </a:r>
            <a:r>
              <a:rPr lang="ru-RU" u="sng" dirty="0">
                <a:hlinkClick r:id="rId4"/>
              </a:rPr>
              <a:t> до Дня </a:t>
            </a:r>
            <a:r>
              <a:rPr lang="ru-RU" u="sng" dirty="0" err="1">
                <a:hlinkClick r:id="rId4"/>
              </a:rPr>
              <a:t>пам’яті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захисників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u="sng" dirty="0">
                <a:hlinkClick r:id="rId4"/>
              </a:rPr>
              <a:t>, </a:t>
            </a:r>
            <a:r>
              <a:rPr lang="ru-RU" u="sng" dirty="0" err="1">
                <a:hlinkClick r:id="rId4"/>
              </a:rPr>
              <a:t>які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загинули</a:t>
            </a:r>
            <a:r>
              <a:rPr lang="ru-RU" u="sng" dirty="0">
                <a:hlinkClick r:id="rId4"/>
              </a:rPr>
              <a:t> в </a:t>
            </a:r>
            <a:r>
              <a:rPr lang="ru-RU" u="sng" dirty="0" err="1">
                <a:hlinkClick r:id="rId4"/>
              </a:rPr>
              <a:t>боротьбі</a:t>
            </a:r>
            <a:r>
              <a:rPr lang="ru-RU" u="sng" dirty="0">
                <a:hlinkClick r:id="rId4"/>
              </a:rPr>
              <a:t> за </a:t>
            </a:r>
            <a:r>
              <a:rPr lang="ru-RU" u="sng" dirty="0" err="1">
                <a:hlinkClick r:id="rId4"/>
              </a:rPr>
              <a:t>незалежність</a:t>
            </a:r>
            <a:r>
              <a:rPr lang="ru-RU" u="sng" dirty="0">
                <a:hlinkClick r:id="rId4"/>
              </a:rPr>
              <a:t>, </a:t>
            </a:r>
            <a:r>
              <a:rPr lang="ru-RU" u="sng" dirty="0" err="1">
                <a:hlinkClick r:id="rId4"/>
              </a:rPr>
              <a:t>суверенітет</a:t>
            </a:r>
            <a:r>
              <a:rPr lang="ru-RU" u="sng" dirty="0">
                <a:hlinkClick r:id="rId4"/>
              </a:rPr>
              <a:t> і </a:t>
            </a:r>
            <a:r>
              <a:rPr lang="ru-RU" u="sng" dirty="0" err="1">
                <a:hlinkClick r:id="rId4"/>
              </a:rPr>
              <a:t>територіальну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цілісність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dirty="0"/>
              <a:t> (uinp.gov.ua);</a:t>
            </a:r>
          </a:p>
          <a:p>
            <a:r>
              <a:rPr lang="ru-RU" u="sng" dirty="0">
                <a:hlinkClick r:id="rId5"/>
              </a:rPr>
              <a:t>https://uinp.gov.ua/informaciyni-materialy/vchytelyam/videolekciyi/osvitniy-proyekt-dialogy-pro-viynu</a:t>
            </a:r>
            <a:r>
              <a:rPr lang="ru-RU" dirty="0"/>
              <a:t>; </a:t>
            </a:r>
          </a:p>
          <a:p>
            <a:pPr lvl="0"/>
            <a:r>
              <a:rPr lang="ru-RU" dirty="0" err="1"/>
              <a:t>ролики«Революція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.»: </a:t>
            </a:r>
            <a:r>
              <a:rPr lang="ru-RU" u="sng" dirty="0" err="1">
                <a:hlinkClick r:id="rId6"/>
              </a:rPr>
              <a:t>Документальний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фільм</a:t>
            </a:r>
            <a:r>
              <a:rPr lang="ru-RU" u="sng" dirty="0">
                <a:hlinkClick r:id="rId6"/>
              </a:rPr>
              <a:t> «</a:t>
            </a:r>
            <a:r>
              <a:rPr lang="ru-RU" u="sng" dirty="0" err="1">
                <a:hlinkClick r:id="rId6"/>
              </a:rPr>
              <a:t>Вогнехреща</a:t>
            </a:r>
            <a:r>
              <a:rPr lang="ru-RU" u="sng" dirty="0">
                <a:hlinkClick r:id="rId6"/>
              </a:rPr>
              <a:t>» - </a:t>
            </a:r>
            <a:r>
              <a:rPr lang="ru-RU" u="sng" dirty="0" err="1">
                <a:hlinkClick r:id="rId6"/>
              </a:rPr>
              <a:t>YouTube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серія</a:t>
            </a:r>
            <a:r>
              <a:rPr lang="ru-RU" dirty="0"/>
              <a:t> </a:t>
            </a:r>
            <a:r>
              <a:rPr lang="ru-RU" dirty="0" err="1"/>
              <a:t>короткометражних</a:t>
            </a:r>
            <a:r>
              <a:rPr lang="ru-RU" dirty="0"/>
              <a:t> </a:t>
            </a:r>
            <a:r>
              <a:rPr lang="ru-RU" dirty="0" err="1"/>
              <a:t>документальних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 </a:t>
            </a:r>
            <a:r>
              <a:rPr lang="ru-RU" u="sng" dirty="0">
                <a:hlinkClick r:id="rId7"/>
              </a:rPr>
              <a:t>«</a:t>
            </a:r>
            <a:r>
              <a:rPr lang="ru-RU" u="sng" dirty="0" err="1">
                <a:hlinkClick r:id="rId7"/>
              </a:rPr>
              <a:t>Жінки</a:t>
            </a:r>
            <a:r>
              <a:rPr lang="ru-RU" u="sng" dirty="0">
                <a:hlinkClick r:id="rId7"/>
              </a:rPr>
              <a:t>, </a:t>
            </a:r>
            <a:r>
              <a:rPr lang="ru-RU" u="sng" dirty="0" err="1">
                <a:hlinkClick r:id="rId7"/>
              </a:rPr>
              <a:t>які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загинули</a:t>
            </a:r>
            <a:r>
              <a:rPr lang="ru-RU" u="sng" dirty="0">
                <a:hlinkClick r:id="rId7"/>
              </a:rPr>
              <a:t> за </a:t>
            </a:r>
            <a:r>
              <a:rPr lang="ru-RU" u="sng" dirty="0" err="1">
                <a:hlinkClick r:id="rId7"/>
              </a:rPr>
              <a:t>Україну</a:t>
            </a:r>
            <a:r>
              <a:rPr lang="ru-RU" u="sng" dirty="0">
                <a:hlinkClick r:id="rId7"/>
              </a:rPr>
              <a:t>»</a:t>
            </a:r>
            <a:r>
              <a:rPr lang="ru-RU" dirty="0"/>
              <a:t>, цикл </a:t>
            </a:r>
            <a:r>
              <a:rPr lang="ru-RU" u="sng" dirty="0">
                <a:hlinkClick r:id="rId8"/>
              </a:rPr>
              <a:t>«</a:t>
            </a:r>
            <a:r>
              <a:rPr lang="ru-RU" u="sng" dirty="0" err="1">
                <a:hlinkClick r:id="rId8"/>
              </a:rPr>
              <a:t>Нескорені</a:t>
            </a:r>
            <a:r>
              <a:rPr lang="ru-RU" u="sng" dirty="0">
                <a:hlinkClick r:id="rId8"/>
              </a:rPr>
              <a:t>»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матеріали</a:t>
            </a:r>
            <a:r>
              <a:rPr lang="ru-RU" dirty="0"/>
              <a:t> рубрики «</a:t>
            </a:r>
            <a:r>
              <a:rPr lang="ru-RU" dirty="0" err="1"/>
              <a:t>Повномасштабне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: </a:t>
            </a:r>
            <a:r>
              <a:rPr lang="ru-RU" dirty="0" err="1"/>
              <a:t>історичний</a:t>
            </a:r>
            <a:r>
              <a:rPr lang="ru-RU" dirty="0"/>
              <a:t> контекст» за </a:t>
            </a:r>
            <a:r>
              <a:rPr lang="ru-RU" dirty="0" err="1"/>
              <a:t>посиланням</a:t>
            </a:r>
            <a:r>
              <a:rPr lang="ru-RU" dirty="0"/>
              <a:t>: </a:t>
            </a:r>
            <a:r>
              <a:rPr lang="ru-RU" u="sng" dirty="0" err="1">
                <a:hlinkClick r:id="rId9"/>
              </a:rPr>
              <a:t>Російсько-українська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війна</a:t>
            </a:r>
            <a:r>
              <a:rPr lang="ru-RU" dirty="0"/>
              <a:t> (uinp.gov.ua).</a:t>
            </a:r>
          </a:p>
          <a:p>
            <a:pPr lvl="0"/>
            <a:r>
              <a:rPr lang="ru-RU" u="sng" dirty="0">
                <a:hlinkClick r:id="rId10"/>
              </a:rPr>
              <a:t>https://imzo.gov.ua/osvita/pozashkilna-osvita-ta-vihovna-robota/bank-dosvidu-vihovnoyi-roboti/</a:t>
            </a: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88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AF2443-080B-48DB-8333-093EDFC4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67" y="-12860"/>
            <a:ext cx="12315568" cy="7031268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5E4756A-0694-4593-A4C5-5E54B994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/>
              <a:t>Корисні</a:t>
            </a:r>
            <a:r>
              <a:rPr lang="ru-RU" sz="3600" b="1" dirty="0"/>
              <a:t> </a:t>
            </a:r>
            <a:r>
              <a:rPr lang="ru-RU" sz="3600" b="1" dirty="0" err="1"/>
              <a:t>посилання</a:t>
            </a:r>
            <a:endParaRPr lang="ru-RU" sz="3600" b="1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E7BF398-E459-4336-8816-B67CCD89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4014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Порядок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 (</a:t>
            </a:r>
            <a:r>
              <a:rPr lang="ru-RU" dirty="0" err="1"/>
              <a:t>цькування</a:t>
            </a:r>
            <a:r>
              <a:rPr lang="ru-RU" dirty="0"/>
              <a:t>) та Порядок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URL: </a:t>
            </a:r>
            <a:r>
              <a:rPr lang="ru-RU" u="sng" dirty="0">
                <a:hlinkClick r:id="rId3"/>
              </a:rPr>
              <a:t>https://zakon.rada.gov.ua/laws/show/z0111-20#Text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u="sng" dirty="0" err="1">
                <a:hlinkClick r:id="rId4"/>
              </a:rPr>
              <a:t>Корисні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посилання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щодо</a:t>
            </a:r>
            <a:r>
              <a:rPr lang="ru-RU" u="sng" dirty="0">
                <a:hlinkClick r:id="rId4"/>
              </a:rPr>
              <a:t> теми </a:t>
            </a:r>
            <a:r>
              <a:rPr lang="ru-RU" u="sng" dirty="0" err="1">
                <a:hlinkClick r:id="rId4"/>
              </a:rPr>
              <a:t>антибулінгу</a:t>
            </a:r>
            <a:r>
              <a:rPr lang="ru-RU" u="sng" dirty="0">
                <a:hlinkClick r:id="rId4"/>
              </a:rPr>
              <a:t> | </a:t>
            </a:r>
            <a:r>
              <a:rPr lang="ru-RU" u="sng" dirty="0" err="1">
                <a:hlinkClick r:id="rId4"/>
              </a:rPr>
              <a:t>Міністерство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 і науки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u="sng" dirty="0">
                <a:hlinkClick r:id="rId4"/>
              </a:rPr>
              <a:t> (mon.gov.ua)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URL: </a:t>
            </a:r>
            <a:r>
              <a:rPr lang="ru-RU" u="sng" dirty="0">
                <a:hlinkClick r:id="rId5"/>
              </a:rPr>
              <a:t>Про </a:t>
            </a:r>
            <a:r>
              <a:rPr lang="ru-RU" u="sng" dirty="0" err="1">
                <a:hlinkClick r:id="rId5"/>
              </a:rPr>
              <a:t>здійснення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превентивних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заходів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серед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дітей</a:t>
            </a:r>
            <a:r>
              <a:rPr lang="ru-RU" u="sng" dirty="0">
                <a:hlinkClick r:id="rId5"/>
              </a:rPr>
              <a:t> та </a:t>
            </a:r>
            <a:r>
              <a:rPr lang="ru-RU" u="sng" dirty="0" err="1">
                <a:hlinkClick r:id="rId5"/>
              </a:rPr>
              <a:t>молоді</a:t>
            </a:r>
            <a:r>
              <a:rPr lang="ru-RU" u="sng" dirty="0">
                <a:hlinkClick r:id="rId5"/>
              </a:rPr>
              <a:t> в </a:t>
            </a:r>
            <a:r>
              <a:rPr lang="ru-RU" u="sng" dirty="0" err="1">
                <a:hlinkClick r:id="rId5"/>
              </a:rPr>
              <a:t>умовах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воєнного</a:t>
            </a:r>
            <a:r>
              <a:rPr lang="ru-RU" u="sng" dirty="0">
                <a:hlinkClick r:id="rId5"/>
              </a:rPr>
              <a:t> стану в </a:t>
            </a:r>
            <a:r>
              <a:rPr lang="ru-RU" u="sng" dirty="0" err="1">
                <a:hlinkClick r:id="rId5"/>
              </a:rPr>
              <a:t>Україні</a:t>
            </a:r>
            <a:r>
              <a:rPr lang="ru-RU" u="sng" dirty="0">
                <a:hlinkClick r:id="rId5"/>
              </a:rPr>
              <a:t> | </a:t>
            </a:r>
            <a:r>
              <a:rPr lang="ru-RU" u="sng" dirty="0" err="1">
                <a:hlinkClick r:id="rId5"/>
              </a:rPr>
              <a:t>Міністерство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освіти</a:t>
            </a:r>
            <a:r>
              <a:rPr lang="ru-RU" u="sng" dirty="0">
                <a:hlinkClick r:id="rId5"/>
              </a:rPr>
              <a:t> і науки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(mon.gov.ua)</a:t>
            </a:r>
            <a:endParaRPr lang="ru-RU" u="sng" dirty="0"/>
          </a:p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правопорушенням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за </a:t>
            </a:r>
            <a:r>
              <a:rPr lang="ru-RU" dirty="0" err="1"/>
              <a:t>посиланнями</a:t>
            </a:r>
            <a:r>
              <a:rPr lang="ru-RU" dirty="0"/>
              <a:t>: URL: </a:t>
            </a:r>
            <a:r>
              <a:rPr lang="ru-RU" u="sng" dirty="0">
                <a:hlinkClick r:id="rId6"/>
              </a:rPr>
              <a:t>https://docs.google.com/document/d/1zi31pjwMLqRSjoXpe5vFCkPdl8Sqsf2JbSYeOITyfgk/edit</a:t>
            </a:r>
            <a:endParaRPr lang="ru-RU" dirty="0"/>
          </a:p>
          <a:p>
            <a:r>
              <a:rPr lang="ru-RU" u="sng" dirty="0">
                <a:hlinkClick r:id="rId6"/>
              </a:rPr>
              <a:t>https://docs.google.com/document/d/1zi31pjwMLqRSjoXpe5vFCkPdl8Sqsf2JbSYeOITyfgk/edit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94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BF127-154B-4819-82A2-1996FA18C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744" cy="6660292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8A10D21-BB33-499F-A3C0-1F97B79D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068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Корисні контакти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D4655E5-A816-4CFB-A487-607B82FE9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Уповноважений</a:t>
            </a:r>
            <a:r>
              <a:rPr lang="ru-RU" b="1" dirty="0"/>
              <a:t> </a:t>
            </a:r>
            <a:r>
              <a:rPr lang="ru-RU" b="1" dirty="0" err="1"/>
              <a:t>Верховної</a:t>
            </a:r>
            <a:r>
              <a:rPr lang="ru-RU" b="1" dirty="0"/>
              <a:t> Ради </a:t>
            </a:r>
            <a:r>
              <a:rPr lang="ru-RU" b="1" dirty="0" err="1"/>
              <a:t>України</a:t>
            </a:r>
            <a:r>
              <a:rPr lang="ru-RU" b="1" dirty="0"/>
              <a:t> з прав </a:t>
            </a:r>
            <a:r>
              <a:rPr lang="ru-RU" b="1" dirty="0" err="1"/>
              <a:t>людини</a:t>
            </a:r>
            <a:r>
              <a:rPr lang="ru-RU" b="1" dirty="0"/>
              <a:t>  </a:t>
            </a:r>
            <a:r>
              <a:rPr lang="ru-RU" b="1" dirty="0" err="1"/>
              <a:t>гаряча</a:t>
            </a:r>
            <a:r>
              <a:rPr lang="ru-RU" b="1" dirty="0"/>
              <a:t> </a:t>
            </a:r>
            <a:r>
              <a:rPr lang="ru-RU" b="1" dirty="0" err="1"/>
              <a:t>лінія</a:t>
            </a:r>
            <a:r>
              <a:rPr lang="ru-RU" b="1" dirty="0"/>
              <a:t>:</a:t>
            </a:r>
            <a:r>
              <a:rPr lang="ru-RU" dirty="0"/>
              <a:t> 0800-50-17-20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пошта</a:t>
            </a:r>
            <a:r>
              <a:rPr lang="ru-RU" dirty="0"/>
              <a:t>: hotline@ombudsman.gov.ua.</a:t>
            </a:r>
          </a:p>
          <a:p>
            <a:r>
              <a:rPr lang="ru-RU" b="1" dirty="0"/>
              <a:t> право </a:t>
            </a:r>
            <a:r>
              <a:rPr lang="ru-RU" b="1" dirty="0" err="1"/>
              <a:t>громадян</a:t>
            </a:r>
            <a:r>
              <a:rPr lang="ru-RU" b="1" dirty="0"/>
              <a:t> на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безоплатної</a:t>
            </a:r>
            <a:r>
              <a:rPr lang="ru-RU" b="1" dirty="0"/>
              <a:t> </a:t>
            </a:r>
            <a:r>
              <a:rPr lang="ru-RU" b="1" dirty="0" err="1"/>
              <a:t>правової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 </a:t>
            </a:r>
            <a:r>
              <a:rPr lang="ru-RU" dirty="0"/>
              <a:t>за номером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контактцентру</a:t>
            </a:r>
            <a:r>
              <a:rPr lang="ru-RU" dirty="0"/>
              <a:t> </a:t>
            </a:r>
            <a:r>
              <a:rPr lang="ru-RU" b="1" dirty="0"/>
              <a:t>0 800 213 103</a:t>
            </a:r>
            <a:r>
              <a:rPr lang="ru-RU" dirty="0"/>
              <a:t> (</a:t>
            </a:r>
            <a:r>
              <a:rPr lang="ru-RU" dirty="0" err="1"/>
              <a:t>цілодобово</a:t>
            </a:r>
            <a:r>
              <a:rPr lang="ru-RU" dirty="0"/>
              <a:t> та </a:t>
            </a:r>
            <a:r>
              <a:rPr lang="ru-RU" dirty="0" err="1"/>
              <a:t>безкоштовно</a:t>
            </a:r>
            <a:r>
              <a:rPr lang="ru-RU" dirty="0"/>
              <a:t> у межах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стаціонарних</a:t>
            </a:r>
            <a:r>
              <a:rPr lang="ru-RU" dirty="0"/>
              <a:t> та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телефонів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92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CFB1EC-2FAD-4F71-A914-BFFADAC37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137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653CD-A680-4A41-A602-59D979F4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681037"/>
            <a:ext cx="10019270" cy="100965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Нормативна база організації виховного процесу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D6AF1A7-F6A7-4207-8CED-3BCEEBF4A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757" y="1825625"/>
            <a:ext cx="5004486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ст. 25,28)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 « Про повну загальну середню освіту»; ( ст.15);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 « Про основні засади державної політики у сфері утвердження української національної та громадянської ідентичності» (2022);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 КМУ 7.04.2023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№301-р. «Концепція безпеки закладів»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вересня 2019 року № 722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2030 року».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36B2BB-0E1F-44F2-9AE7-E83F4533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№1/12702-23 від 24.08.23р.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«Щодо організації виховного процесу в закладах освіти  у 2023/2024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національно-патріотичного виховання (2019)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державної соціальної програми національно-патріотичного виховання на період до 2025року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2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82923-E015-4D19-B59B-022FE9E7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30"/>
            <a:ext cx="11936627" cy="689173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05CE577-1CF6-4101-9BAE-1DA29270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48" y="528506"/>
            <a:ext cx="9840287" cy="9311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 організації виховного процесу</a:t>
            </a:r>
            <a:endParaRPr lang="ru-RU" sz="36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46B80DA-3D4E-4CE2-8B7B-586C36D8C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32" y="1568741"/>
            <a:ext cx="5181600" cy="4608222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КМУ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№ 174-р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24.02.2023 року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здорового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наказом МОН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02.10.2018 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№ 1047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670DED0F-E430-46A4-BE2A-4A7BAF797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8741"/>
            <a:ext cx="4825767" cy="460822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Наказом 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28.12.19 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№ 1646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КМУ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№ 1163-р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20.12.2022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2030 року</a:t>
            </a:r>
          </a:p>
        </p:txBody>
      </p:sp>
    </p:spTree>
    <p:extLst>
      <p:ext uri="{BB962C8B-B14F-4D97-AF65-F5344CB8AC3E}">
        <p14:creationId xmlns:p14="http://schemas.microsoft.com/office/powerpoint/2010/main" val="391425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F54937-7029-404D-8636-710A35D97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1"/>
            <a:ext cx="12130481" cy="66330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DBE12-76F9-458C-AFD4-E71F626B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821" y="300832"/>
            <a:ext cx="9158417" cy="132556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Напрями роботи національно-патріотичного виховання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DEBABE-B90D-4250-B481-A993F7B4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70" y="1825625"/>
            <a:ext cx="9267568" cy="4351338"/>
          </a:xfrm>
        </p:spPr>
        <p:txBody>
          <a:bodyPr>
            <a:normAutofit/>
          </a:bodyPr>
          <a:lstStyle/>
          <a:p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української національної ідентичності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державної та етнічної території українського народу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Військово-патріотичне виховання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DE55A3-B3A2-46F0-90D2-563A3809A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2" y="203886"/>
            <a:ext cx="11664778" cy="6450227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38F4F6-624B-4151-B890-C4FDBBC2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4" y="365126"/>
            <a:ext cx="8624336" cy="8764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Українська ідентичність  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</a:rPr>
              <a:t>( ст.1 п 17)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F23A1B0E-7B57-4CE6-B782-BCE811EF5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585" y="1825625"/>
            <a:ext cx="7709483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</a:rPr>
              <a:t>Стійке усвідомлення особою належності до української нації як самобутньої спільноти, об’єднаної назвами , символами, географічним  та </a:t>
            </a:r>
            <a:r>
              <a:rPr lang="uk-UA" sz="3600" b="1" dirty="0" err="1">
                <a:solidFill>
                  <a:schemeClr val="accent5">
                    <a:lumMod val="75000"/>
                  </a:schemeClr>
                </a:solidFill>
              </a:rPr>
              <a:t>етносоціальним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</a:rPr>
              <a:t> походженням, історичною пам’яттю, комплексом духовно-культурних цінностей , зокрема українською мовою і народними традиціями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0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9904E-1D96-4817-9303-BC5D5DFFE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160638"/>
            <a:ext cx="11797092" cy="658615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560EFC6-CFE0-4088-94C3-7EF886CE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48" y="1013253"/>
            <a:ext cx="9710351" cy="109975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Вшановуємо світочів нашої культури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7CA4049-9D30-4564-B0F3-CA7DB3E1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40" y="2434281"/>
            <a:ext cx="10365259" cy="3742682"/>
          </a:xfrm>
        </p:spPr>
        <p:txBody>
          <a:bodyPr/>
          <a:lstStyle/>
          <a:p>
            <a:r>
              <a:rPr lang="uk-UA" dirty="0"/>
              <a:t>Олександр Довженко (1894-1956)-130 років від дня народження</a:t>
            </a:r>
          </a:p>
          <a:p>
            <a:r>
              <a:rPr lang="uk-UA" dirty="0"/>
              <a:t>Ольга Кобилянська (1863-1942) -160 років від дня народження</a:t>
            </a:r>
          </a:p>
          <a:p>
            <a:r>
              <a:rPr lang="uk-UA" dirty="0"/>
              <a:t>Борис Грінченко (1863-1910) - 160 років від дня народження</a:t>
            </a:r>
          </a:p>
          <a:p>
            <a:r>
              <a:rPr lang="uk-UA" dirty="0"/>
              <a:t>Марко Вовчок (1833-1907) -190 років від дня народження</a:t>
            </a:r>
          </a:p>
          <a:p>
            <a:r>
              <a:rPr lang="uk-UA" dirty="0"/>
              <a:t>Сергій Параджанов (1924-1990)-100 років від дня народження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07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67769-4176-469A-95D0-BBF5B2B0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283"/>
            <a:ext cx="12192000" cy="685743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1462BFA-5E78-416E-AA14-4CE4714C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056" y="446787"/>
            <a:ext cx="9927773" cy="93233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              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</a:rPr>
              <a:t>Ювіляри 2023 року 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26B642B-3EF8-40A6-8D2A-E6943CA27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5256" y="1825625"/>
            <a:ext cx="4601030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3200" dirty="0"/>
              <a:t>Денис </a:t>
            </a:r>
            <a:r>
              <a:rPr lang="uk-UA" sz="3200" dirty="0" err="1"/>
              <a:t>Лукіянович</a:t>
            </a:r>
            <a:endParaRPr lang="uk-UA" sz="3200" dirty="0"/>
          </a:p>
          <a:p>
            <a:pPr marL="0" indent="0">
              <a:buNone/>
            </a:pPr>
            <a:r>
              <a:rPr lang="uk-UA" sz="3200" dirty="0"/>
              <a:t>       (1873-1965)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8341478-02D1-458C-ACA7-AD816B5A9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5943" y="1825625"/>
            <a:ext cx="5167086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3200" dirty="0"/>
              <a:t>Михайло Сікорський </a:t>
            </a:r>
          </a:p>
          <a:p>
            <a:pPr marL="0" indent="0">
              <a:buNone/>
            </a:pPr>
            <a:r>
              <a:rPr lang="uk-UA" sz="3200" dirty="0"/>
              <a:t>          (1923-2011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34A79-489B-47E0-942B-F8A072FE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0"/>
          <a:stretch/>
        </p:blipFill>
        <p:spPr>
          <a:xfrm>
            <a:off x="2236573" y="3260710"/>
            <a:ext cx="2551768" cy="2621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593507-4FE5-4728-8EC5-EF634942F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6" y="3099673"/>
            <a:ext cx="2434281" cy="26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1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83B5C8-A438-4EC9-8B0A-9B8D7E4F2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11850130" cy="685743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2DF6646-D3C6-46D2-90E9-4E44B3AA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595" y="365125"/>
            <a:ext cx="10144897" cy="969405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</a:rPr>
              <a:t>Ювіляри 2023 року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840D4CB2-21EE-4C66-969B-B6F434D311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98" y="1648039"/>
            <a:ext cx="3989172" cy="4706509"/>
          </a:xfr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4549B173-77A9-4A7B-8EC3-4493E6BCC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48039"/>
            <a:ext cx="5257800" cy="470650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/>
              <a:t>Матвій </a:t>
            </a:r>
            <a:r>
              <a:rPr lang="uk-UA" b="1" dirty="0" err="1"/>
              <a:t>Номис</a:t>
            </a:r>
            <a:r>
              <a:rPr lang="uk-UA" b="1" dirty="0"/>
              <a:t>( </a:t>
            </a:r>
            <a:r>
              <a:rPr lang="uk-UA" b="1" dirty="0" err="1"/>
              <a:t>Симонов</a:t>
            </a:r>
            <a:r>
              <a:rPr lang="uk-UA" b="1" dirty="0"/>
              <a:t>) </a:t>
            </a:r>
          </a:p>
          <a:p>
            <a:pPr marL="0" indent="0">
              <a:buNone/>
            </a:pPr>
            <a:r>
              <a:rPr lang="uk-UA" b="1" dirty="0"/>
              <a:t>             (1823-1901)</a:t>
            </a:r>
          </a:p>
          <a:p>
            <a:pPr marL="0" indent="0">
              <a:buNone/>
            </a:pPr>
            <a:r>
              <a:rPr lang="uk-UA" dirty="0"/>
              <a:t>Етнограф, фольклорист, письменник, педагог, видавець.</a:t>
            </a:r>
          </a:p>
          <a:p>
            <a:pPr marL="0" indent="0">
              <a:buNone/>
            </a:pPr>
            <a:r>
              <a:rPr lang="uk-UA" dirty="0"/>
              <a:t>Зібрав 14,5 тисяч приказок, загадок і опублікував в 1864 році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9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8747A-21E3-4264-9A66-9BD02A6E9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559"/>
            <a:ext cx="11998411" cy="6857433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7116B4FD-466E-4C47-AFEA-7F921EDF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150" y="-222422"/>
            <a:ext cx="9339649" cy="13162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               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Славетні подоляни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D18CB4A2-3A44-45D3-8677-3583A89033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64722" y="1671767"/>
            <a:ext cx="2564549" cy="1866192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567CCA6B-56F4-4E71-9A34-6D9B8E86C2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94492" y="1180406"/>
            <a:ext cx="1764909" cy="170038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5B6CF4-A013-4090-91C4-8E3AF5421E7C}"/>
              </a:ext>
            </a:extLst>
          </p:cNvPr>
          <p:cNvSpPr/>
          <p:nvPr/>
        </p:nvSpPr>
        <p:spPr>
          <a:xfrm>
            <a:off x="1964722" y="2967335"/>
            <a:ext cx="31086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Явдоха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Зуїха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Явдокія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Ситник)(1855-1935 )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–народна співачка із с. Зятківці, Гайсинського району. Зібрала 1008 пісень,  400 приказок, 156 казок .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9BD1C8-D40B-487C-984C-E813EBD5E4D5}"/>
              </a:ext>
            </a:extLst>
          </p:cNvPr>
          <p:cNvSpPr/>
          <p:nvPr/>
        </p:nvSpPr>
        <p:spPr>
          <a:xfrm>
            <a:off x="4967416" y="2657741"/>
            <a:ext cx="6919783" cy="398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Гнат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Танцюра (1901-1962)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Фольклорист"/>
              </a:rPr>
              <a:t>фольклорист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Етнограф"/>
              </a:rPr>
              <a:t>етнограф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Краєзнавець"/>
              </a:rPr>
              <a:t>краєзнавець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Педагог"/>
              </a:rPr>
              <a:t>педагог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Народився в с.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 tooltip="Зятківці (село)"/>
              </a:rPr>
              <a:t>Зятківці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Гайсинського району.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Зібрав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2500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пісень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мелодіями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Автор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друкованих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Жіноча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доля 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народних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піснях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«Записки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збирача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фольклору», «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Цвіте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калинонька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Танцюра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підготував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збірник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Пісні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Явдохи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Зуїхи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Гнат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Трохимович записав 2650 народних пісень, 928 казок, 1536 прислів’їв, 615 загадок,  800 весільних та 200 дитячих пісень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48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609</Words>
  <Application>Microsoft Office PowerPoint</Application>
  <PresentationFormat>Широкоэкранный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Constantia</vt:lpstr>
      <vt:lpstr>Times New Roman</vt:lpstr>
      <vt:lpstr>Тема Office</vt:lpstr>
      <vt:lpstr>КУ ЦПРПП ВМР</vt:lpstr>
      <vt:lpstr>       Нормативна база організації виховного процесу</vt:lpstr>
      <vt:lpstr>Нормативна база організації виховного процесу</vt:lpstr>
      <vt:lpstr>Напрями роботи національно-патріотичного виховання</vt:lpstr>
      <vt:lpstr>Українська ідентичність   ( ст.1 п 17)</vt:lpstr>
      <vt:lpstr>Вшановуємо світочів нашої культури </vt:lpstr>
      <vt:lpstr>               Ювіляри 2023 року </vt:lpstr>
      <vt:lpstr>Ювіляри 2023 року</vt:lpstr>
      <vt:lpstr>                 Славетні подоляни</vt:lpstr>
      <vt:lpstr>                  Славетні подоляни</vt:lpstr>
      <vt:lpstr>             Славетні подоляни</vt:lpstr>
      <vt:lpstr>Автор візуального образу УПА</vt:lpstr>
      <vt:lpstr>Етнологія для ідентичності</vt:lpstr>
      <vt:lpstr>Корисні посилання</vt:lpstr>
      <vt:lpstr>Корисні посилання</vt:lpstr>
      <vt:lpstr>Корисні контакти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 ЦПРПП ВМР</dc:title>
  <dc:creator>user1</dc:creator>
  <cp:lastModifiedBy>user1</cp:lastModifiedBy>
  <cp:revision>54</cp:revision>
  <dcterms:created xsi:type="dcterms:W3CDTF">2023-09-18T08:23:50Z</dcterms:created>
  <dcterms:modified xsi:type="dcterms:W3CDTF">2023-09-20T10:37:44Z</dcterms:modified>
</cp:coreProperties>
</file>